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92240"/>
            <a:ext cx="3931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spc="60" kern="0" dirty="0">
                <a:solidFill>
                  <a:srgbClr val="7658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TANYA LOUISE  |  MEDIA PACK 2026</a:t>
            </a:r>
            <a:endParaRPr lang="en-US" sz="750" dirty="0"/>
          </a:p>
        </p:txBody>
      </p:sp>
      <p:sp>
        <p:nvSpPr>
          <p:cNvPr id="3" name="Shape 1"/>
          <p:cNvSpPr/>
          <p:nvPr/>
        </p:nvSpPr>
        <p:spPr>
          <a:xfrm>
            <a:off x="502920" y="6382512"/>
            <a:ext cx="11183112" cy="0"/>
          </a:xfrm>
          <a:prstGeom prst="line">
            <a:avLst/>
          </a:prstGeom>
          <a:noFill/>
          <a:ln w="8890">
            <a:solidFill>
              <a:srgbClr val="D8C5B1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73952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76584A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73952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76584A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image" Target="../media/image-2-2.jp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jpg"/><Relationship Id="rId3" Type="http://schemas.openxmlformats.org/officeDocument/2006/relationships/image" Target="../media/image-4-3.jpg"/><Relationship Id="rId4" Type="http://schemas.openxmlformats.org/officeDocument/2006/relationships/image" Target="../media/image-4-4.jpg"/><Relationship Id="rId5" Type="http://schemas.openxmlformats.org/officeDocument/2006/relationships/image" Target="../media/image-4-5.jp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image" Target="../media/image-5-2.jpg"/><Relationship Id="rId3" Type="http://schemas.openxmlformats.org/officeDocument/2006/relationships/image" Target="../media/image-5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03720" y="0"/>
            <a:ext cx="5285232" cy="6382512"/>
          </a:xfrm>
          <a:prstGeom prst="rect">
            <a:avLst/>
          </a:prstGeom>
          <a:solidFill>
            <a:srgbClr val="171411"/>
          </a:solidFill>
          <a:ln w="12700">
            <a:solidFill>
              <a:srgbClr val="171411"/>
            </a:solidFill>
            <a:prstDash val="solid"/>
          </a:ln>
        </p:spPr>
      </p:sp>
      <p:pic>
        <p:nvPicPr>
          <p:cNvPr id="3" name="Image 0" descr="/mnt/data/media_pack_assets/IMG_7235_1200x1600_0.5_0.35.jpg">    </p:cNvPr>
          <p:cNvPicPr>
            <a:picLocks noChangeAspect="1"/>
          </p:cNvPicPr>
          <p:nvPr/>
        </p:nvPicPr>
        <p:blipFill>
          <a:blip r:embed="rId1"/>
          <a:srcRect l="0" r="0" t="4715" b="4715"/>
          <a:stretch/>
        </p:blipFill>
        <p:spPr>
          <a:xfrm>
            <a:off x="6903720" y="0"/>
            <a:ext cx="5285232" cy="638251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903720" y="4526280"/>
            <a:ext cx="5285232" cy="1856232"/>
          </a:xfrm>
          <a:prstGeom prst="rect">
            <a:avLst/>
          </a:prstGeom>
          <a:solidFill>
            <a:srgbClr val="171411">
              <a:alpha val="58000"/>
            </a:srgbClr>
          </a:solidFill>
          <a:ln w="12700">
            <a:solidFill>
              <a:srgbClr val="171411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566928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20" kern="0" dirty="0">
                <a:solidFill>
                  <a:srgbClr val="7658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MEDIA PACK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658368" y="1143000"/>
            <a:ext cx="5486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500" b="1" dirty="0">
                <a:solidFill>
                  <a:srgbClr val="1714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Tanya</a:t>
            </a:r>
            <a:endParaRPr lang="en-US" sz="4500" dirty="0"/>
          </a:p>
          <a:p>
            <a:pPr indent="0" marL="0">
              <a:buNone/>
            </a:pPr>
            <a:r>
              <a:rPr lang="en-US" sz="4500" b="1" dirty="0">
                <a:solidFill>
                  <a:srgbClr val="1714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Louise</a:t>
            </a:r>
            <a:endParaRPr lang="en-US" sz="4500" dirty="0"/>
          </a:p>
        </p:txBody>
      </p:sp>
      <p:sp>
        <p:nvSpPr>
          <p:cNvPr id="7" name="Shape 4"/>
          <p:cNvSpPr/>
          <p:nvPr/>
        </p:nvSpPr>
        <p:spPr>
          <a:xfrm>
            <a:off x="685800" y="2907792"/>
            <a:ext cx="2194560" cy="0"/>
          </a:xfrm>
          <a:prstGeom prst="line">
            <a:avLst/>
          </a:prstGeom>
          <a:noFill/>
          <a:ln w="27940">
            <a:solidFill>
              <a:srgbClr val="C7A37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85800" y="3154680"/>
            <a:ext cx="5440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14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Lifestyle creator  •  Blogger  •  Presenter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685800" y="3767328"/>
            <a:ext cx="5303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6D68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 life, style, home, food, theatre, events and coastal escapes - created with personality, warmth and trust.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85800" y="5074920"/>
            <a:ext cx="3383280" cy="347472"/>
          </a:xfrm>
          <a:prstGeom prst="roundRect">
            <a:avLst>
              <a:gd name="adj" fmla="val 21053"/>
            </a:avLst>
          </a:prstGeom>
          <a:solidFill>
            <a:srgbClr val="E8DDD0"/>
          </a:solidFill>
          <a:ln w="12700">
            <a:solidFill>
              <a:srgbClr val="E8DD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40664" y="5138928"/>
            <a:ext cx="32735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1714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NOTTINGHAM + LINCOLNSHIRE COAST</a:t>
            </a:r>
            <a:endParaRPr lang="en-US" sz="920" dirty="0"/>
          </a:p>
        </p:txBody>
      </p:sp>
      <p:sp>
        <p:nvSpPr>
          <p:cNvPr id="12" name="Text 9"/>
          <p:cNvSpPr/>
          <p:nvPr/>
        </p:nvSpPr>
        <p:spPr>
          <a:xfrm>
            <a:off x="685800" y="571500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14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@realtanyalouise  •  tanyalouise.net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73952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76584A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20" kern="0" dirty="0">
                <a:solidFill>
                  <a:srgbClr val="7658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ABOUT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640080" y="841248"/>
            <a:ext cx="6537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714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relatable lifestyle voice with a polished edge.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658368" y="1965960"/>
            <a:ext cx="589788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1714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Tanya Louise is a Nottingham-based lifestyle creator and blogger sharing personality-led content across everyday style, home, food, theatre, events, dog-friendly days out and coastal life. Her content is conversational, useful and visually strong - designed to feel like a recommendation from someone you trust, rather than a scripted advert.</a:t>
            </a:r>
            <a:endParaRPr lang="en-US" sz="1320" dirty="0"/>
          </a:p>
        </p:txBody>
      </p:sp>
      <p:sp>
        <p:nvSpPr>
          <p:cNvPr id="5" name="Text 3"/>
          <p:cNvSpPr/>
          <p:nvPr/>
        </p:nvSpPr>
        <p:spPr>
          <a:xfrm>
            <a:off x="658368" y="3703320"/>
            <a:ext cx="589788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6D68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Alongside her own platforms, Tanya has experience in social media management, blogging, live events, presenting, podcasting and community content. That gives brand partners a creator who understands both the audience-facing story and what the campaign needs to achieve.</a:t>
            </a:r>
            <a:endParaRPr lang="en-US" sz="1320" dirty="0"/>
          </a:p>
        </p:txBody>
      </p:sp>
      <p:pic>
        <p:nvPicPr>
          <p:cNvPr id="6" name="Image 0" descr="/mnt/data/media_pack_assets/IMG_6151_900x1150_0.5_0.4.jpg">    </p:cNvPr>
          <p:cNvPicPr>
            <a:picLocks noChangeAspect="1"/>
          </p:cNvPicPr>
          <p:nvPr/>
        </p:nvPicPr>
        <p:blipFill>
          <a:blip r:embed="rId1"/>
          <a:srcRect l="0" r="0" t="3234" b="3234"/>
          <a:stretch/>
        </p:blipFill>
        <p:spPr>
          <a:xfrm>
            <a:off x="7360920" y="658368"/>
            <a:ext cx="1874520" cy="2240280"/>
          </a:xfrm>
          <a:prstGeom prst="rect">
            <a:avLst/>
          </a:prstGeom>
        </p:spPr>
      </p:pic>
      <p:pic>
        <p:nvPicPr>
          <p:cNvPr id="7" name="Image 1" descr="/mnt/data/media_pack_assets/IMG_7888_1200x1000_0.45_0.35.jpg">    </p:cNvPr>
          <p:cNvPicPr>
            <a:picLocks noChangeAspect="1"/>
          </p:cNvPicPr>
          <p:nvPr/>
        </p:nvPicPr>
        <p:blipFill>
          <a:blip r:embed="rId2"/>
          <a:srcRect l="10034" r="10034" t="0" b="0"/>
          <a:stretch/>
        </p:blipFill>
        <p:spPr>
          <a:xfrm>
            <a:off x="9400032" y="658368"/>
            <a:ext cx="2148840" cy="224028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360920" y="3154680"/>
            <a:ext cx="418795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714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Content that feels natural, useful and human.</a:t>
            </a:r>
            <a:endParaRPr lang="en-US" sz="2000" dirty="0"/>
          </a:p>
        </p:txBody>
      </p:sp>
      <p:sp>
        <p:nvSpPr>
          <p:cNvPr id="9" name="Text 5"/>
          <p:cNvSpPr/>
          <p:nvPr/>
        </p:nvSpPr>
        <p:spPr>
          <a:xfrm>
            <a:off x="7360920" y="4251960"/>
            <a:ext cx="2194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spc="180" kern="0" dirty="0">
                <a:solidFill>
                  <a:srgbClr val="7658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THEMES</a:t>
            </a:r>
            <a:endParaRPr lang="en-US" sz="880" dirty="0"/>
          </a:p>
        </p:txBody>
      </p:sp>
      <p:sp>
        <p:nvSpPr>
          <p:cNvPr id="10" name="Shape 6"/>
          <p:cNvSpPr/>
          <p:nvPr/>
        </p:nvSpPr>
        <p:spPr>
          <a:xfrm>
            <a:off x="7360920" y="4599432"/>
            <a:ext cx="1508760" cy="347472"/>
          </a:xfrm>
          <a:prstGeom prst="roundRect">
            <a:avLst>
              <a:gd name="adj" fmla="val 21053"/>
            </a:avLst>
          </a:prstGeom>
          <a:solidFill>
            <a:srgbClr val="E8DDD0"/>
          </a:solidFill>
          <a:ln w="12700">
            <a:solidFill>
              <a:srgbClr val="E8DDD0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415784" y="4663440"/>
            <a:ext cx="13990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1714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LIFE AFTER 50</a:t>
            </a:r>
            <a:endParaRPr lang="en-US" sz="920" dirty="0"/>
          </a:p>
        </p:txBody>
      </p:sp>
      <p:sp>
        <p:nvSpPr>
          <p:cNvPr id="12" name="Shape 8"/>
          <p:cNvSpPr/>
          <p:nvPr/>
        </p:nvSpPr>
        <p:spPr>
          <a:xfrm>
            <a:off x="9006840" y="4599432"/>
            <a:ext cx="1874520" cy="347472"/>
          </a:xfrm>
          <a:prstGeom prst="roundRect">
            <a:avLst>
              <a:gd name="adj" fmla="val 21053"/>
            </a:avLst>
          </a:prstGeom>
          <a:solidFill>
            <a:srgbClr val="E8DDD0"/>
          </a:solidFill>
          <a:ln w="12700">
            <a:solidFill>
              <a:srgbClr val="E8DDD0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061704" y="4663440"/>
            <a:ext cx="17647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1714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HOME + INTERIORS</a:t>
            </a:r>
            <a:endParaRPr lang="en-US" sz="920" dirty="0"/>
          </a:p>
        </p:txBody>
      </p:sp>
      <p:sp>
        <p:nvSpPr>
          <p:cNvPr id="14" name="Shape 10"/>
          <p:cNvSpPr/>
          <p:nvPr/>
        </p:nvSpPr>
        <p:spPr>
          <a:xfrm>
            <a:off x="7360920" y="5074920"/>
            <a:ext cx="1920240" cy="347472"/>
          </a:xfrm>
          <a:prstGeom prst="roundRect">
            <a:avLst>
              <a:gd name="adj" fmla="val 21053"/>
            </a:avLst>
          </a:prstGeom>
          <a:solidFill>
            <a:srgbClr val="E8DDD0"/>
          </a:solidFill>
          <a:ln w="12700">
            <a:solidFill>
              <a:srgbClr val="E8DDD0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415784" y="5138928"/>
            <a:ext cx="18105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1714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THEATRE + EVENTS</a:t>
            </a:r>
            <a:endParaRPr lang="en-US" sz="920" dirty="0"/>
          </a:p>
        </p:txBody>
      </p:sp>
      <p:sp>
        <p:nvSpPr>
          <p:cNvPr id="16" name="Shape 12"/>
          <p:cNvSpPr/>
          <p:nvPr/>
        </p:nvSpPr>
        <p:spPr>
          <a:xfrm>
            <a:off x="9418320" y="5074920"/>
            <a:ext cx="1783080" cy="347472"/>
          </a:xfrm>
          <a:prstGeom prst="roundRect">
            <a:avLst>
              <a:gd name="adj" fmla="val 21053"/>
            </a:avLst>
          </a:prstGeom>
          <a:solidFill>
            <a:srgbClr val="E8DDD0"/>
          </a:solidFill>
          <a:ln w="12700">
            <a:solidFill>
              <a:srgbClr val="E8DDD0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9473184" y="5138928"/>
            <a:ext cx="1673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1714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FOOD + VENUES</a:t>
            </a:r>
            <a:endParaRPr lang="en-US" sz="920" dirty="0"/>
          </a:p>
        </p:txBody>
      </p:sp>
      <p:sp>
        <p:nvSpPr>
          <p:cNvPr id="18" name="Shape 14"/>
          <p:cNvSpPr/>
          <p:nvPr/>
        </p:nvSpPr>
        <p:spPr>
          <a:xfrm>
            <a:off x="7360920" y="5550408"/>
            <a:ext cx="1572768" cy="347472"/>
          </a:xfrm>
          <a:prstGeom prst="roundRect">
            <a:avLst>
              <a:gd name="adj" fmla="val 21053"/>
            </a:avLst>
          </a:prstGeom>
          <a:solidFill>
            <a:srgbClr val="E8DDD0"/>
          </a:solidFill>
          <a:ln w="12700">
            <a:solidFill>
              <a:srgbClr val="E8DDD0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7415784" y="5614416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1714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COASTAL LIFE</a:t>
            </a:r>
            <a:endParaRPr lang="en-US" sz="920" dirty="0"/>
          </a:p>
        </p:txBody>
      </p:sp>
      <p:sp>
        <p:nvSpPr>
          <p:cNvPr id="20" name="Shape 16"/>
          <p:cNvSpPr/>
          <p:nvPr/>
        </p:nvSpPr>
        <p:spPr>
          <a:xfrm>
            <a:off x="9070848" y="5550408"/>
            <a:ext cx="1719072" cy="347472"/>
          </a:xfrm>
          <a:prstGeom prst="roundRect">
            <a:avLst>
              <a:gd name="adj" fmla="val 21053"/>
            </a:avLst>
          </a:prstGeom>
          <a:solidFill>
            <a:srgbClr val="E8DDD0"/>
          </a:solidFill>
          <a:ln w="12700">
            <a:solidFill>
              <a:srgbClr val="E8DDD0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9125712" y="5614416"/>
            <a:ext cx="160934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1714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DOG-FRIENDLY</a:t>
            </a:r>
            <a:endParaRPr lang="en-US" sz="9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73952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76584A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20" kern="0" dirty="0">
                <a:solidFill>
                  <a:srgbClr val="7658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AUDIENCE + PERFORMANCE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640080" y="850392"/>
            <a:ext cx="5760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714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Numbers with context.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658368" y="1572768"/>
            <a:ext cx="5715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dirty="0">
                <a:solidFill>
                  <a:srgbClr val="6D68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snapshot of recent Instagram activity, alongside standout historical performance.</a:t>
            </a:r>
            <a:endParaRPr lang="en-US" sz="1320" dirty="0"/>
          </a:p>
        </p:txBody>
      </p:sp>
      <p:sp>
        <p:nvSpPr>
          <p:cNvPr id="5" name="Text 3"/>
          <p:cNvSpPr/>
          <p:nvPr/>
        </p:nvSpPr>
        <p:spPr>
          <a:xfrm>
            <a:off x="658368" y="2395728"/>
            <a:ext cx="1828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14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15.8K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58368" y="292608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D68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views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2670048" y="2395728"/>
            <a:ext cx="1828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14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372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2670048" y="292608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D68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interactions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681728" y="2395728"/>
            <a:ext cx="1828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14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+61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4681728" y="292608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D68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new followers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658368" y="3703320"/>
            <a:ext cx="2148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14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121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658368" y="4233672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D68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pieces of content shared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154680" y="3703320"/>
            <a:ext cx="26517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14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1M+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3154680" y="4233672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D68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views on a standout Reel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8368" y="521208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i="1" dirty="0">
                <a:solidFill>
                  <a:srgbClr val="7658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Recent Instagram insights: 14 June - 13 July 2026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6931152" y="658368"/>
            <a:ext cx="4517136" cy="5440680"/>
          </a:xfrm>
          <a:prstGeom prst="roundRect">
            <a:avLst>
              <a:gd name="adj" fmla="val 1619"/>
            </a:avLst>
          </a:prstGeom>
          <a:solidFill>
            <a:srgbClr val="171411"/>
          </a:solidFill>
          <a:ln w="12700">
            <a:solidFill>
              <a:srgbClr val="171411"/>
            </a:solidFill>
            <a:prstDash val="solid"/>
          </a:ln>
        </p:spPr>
      </p:sp>
      <p:pic>
        <p:nvPicPr>
          <p:cNvPr id="17" name="Image 0" descr="/mnt/data/media_pack_assets/IMG_9226_944x1600_0.5_0.0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92619" y="868680"/>
            <a:ext cx="2994203" cy="5074920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7223760" y="587044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D7CCC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Instagram Professional Dashboard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73952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76584A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20" kern="0" dirty="0">
                <a:solidFill>
                  <a:srgbClr val="7658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CONTENT PILLARS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640080" y="841248"/>
            <a:ext cx="5852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714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Tanya naturally fits.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658368" y="1572768"/>
            <a:ext cx="6583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D68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strongest partnerships sit inside stories her audience already expects to see.</a:t>
            </a:r>
            <a:endParaRPr lang="en-US" sz="1300" dirty="0"/>
          </a:p>
        </p:txBody>
      </p:sp>
      <p:pic>
        <p:nvPicPr>
          <p:cNvPr id="5" name="Image 0" descr="/mnt/data/media_pack_assets/DD44FC01-8D94-4518-856B-E66A052DB8B8_1200x1000_0.5_0.55.jpg">    </p:cNvPr>
          <p:cNvPicPr>
            <a:picLocks noChangeAspect="1"/>
          </p:cNvPicPr>
          <p:nvPr/>
        </p:nvPicPr>
        <p:blipFill>
          <a:blip r:embed="rId1"/>
          <a:srcRect l="0" r="0" t="1009" b="1009"/>
          <a:stretch/>
        </p:blipFill>
        <p:spPr>
          <a:xfrm>
            <a:off x="658368" y="2240280"/>
            <a:ext cx="1993392" cy="1627632"/>
          </a:xfrm>
          <a:prstGeom prst="rect">
            <a:avLst/>
          </a:prstGeom>
        </p:spPr>
      </p:pic>
      <p:pic>
        <p:nvPicPr>
          <p:cNvPr id="6" name="Image 1" descr="/mnt/data/media_pack_assets/IMG_5161_1000x1200_0.5_0.7.jpg">    </p:cNvPr>
          <p:cNvPicPr>
            <a:picLocks noChangeAspect="1"/>
          </p:cNvPicPr>
          <p:nvPr/>
        </p:nvPicPr>
        <p:blipFill>
          <a:blip r:embed="rId2"/>
          <a:srcRect l="0" r="0" t="15979" b="15979"/>
          <a:stretch/>
        </p:blipFill>
        <p:spPr>
          <a:xfrm>
            <a:off x="2880360" y="2240280"/>
            <a:ext cx="1993392" cy="1627632"/>
          </a:xfrm>
          <a:prstGeom prst="rect">
            <a:avLst/>
          </a:prstGeom>
        </p:spPr>
      </p:pic>
      <p:pic>
        <p:nvPicPr>
          <p:cNvPr id="7" name="Image 2" descr="/mnt/data/media_pack_assets/IMG_6995_1200x900_0.5_0.5.jpg">    </p:cNvPr>
          <p:cNvPicPr>
            <a:picLocks noChangeAspect="1"/>
          </p:cNvPicPr>
          <p:nvPr/>
        </p:nvPicPr>
        <p:blipFill>
          <a:blip r:embed="rId3"/>
          <a:srcRect l="4073" r="4073" t="0" b="0"/>
          <a:stretch/>
        </p:blipFill>
        <p:spPr>
          <a:xfrm>
            <a:off x="5102352" y="2240280"/>
            <a:ext cx="1993392" cy="1627632"/>
          </a:xfrm>
          <a:prstGeom prst="rect">
            <a:avLst/>
          </a:prstGeom>
        </p:spPr>
      </p:pic>
      <p:pic>
        <p:nvPicPr>
          <p:cNvPr id="8" name="Image 3" descr="/mnt/data/media_pack_assets/IMG_0153_1000x1200_0.42_0.5.jpg">    </p:cNvPr>
          <p:cNvPicPr>
            <a:picLocks noChangeAspect="1"/>
          </p:cNvPicPr>
          <p:nvPr/>
        </p:nvPicPr>
        <p:blipFill>
          <a:blip r:embed="rId4"/>
          <a:srcRect l="0" r="0" t="15979" b="15979"/>
          <a:stretch/>
        </p:blipFill>
        <p:spPr>
          <a:xfrm>
            <a:off x="7324344" y="2240280"/>
            <a:ext cx="1993392" cy="1627632"/>
          </a:xfrm>
          <a:prstGeom prst="rect">
            <a:avLst/>
          </a:prstGeom>
        </p:spPr>
      </p:pic>
      <p:pic>
        <p:nvPicPr>
          <p:cNvPr id="9" name="Image 4" descr="/mnt/data/media_pack_assets/IMG_0424_1000x1000_0.5_0.5.jpg">    </p:cNvPr>
          <p:cNvPicPr>
            <a:picLocks noChangeAspect="1"/>
          </p:cNvPicPr>
          <p:nvPr/>
        </p:nvPicPr>
        <p:blipFill>
          <a:blip r:embed="rId5"/>
          <a:srcRect l="0" r="0" t="9174" b="9174"/>
          <a:stretch/>
        </p:blipFill>
        <p:spPr>
          <a:xfrm>
            <a:off x="9546336" y="2240280"/>
            <a:ext cx="1993392" cy="1627632"/>
          </a:xfrm>
          <a:prstGeom prst="rect">
            <a:avLst/>
          </a:prstGeom>
        </p:spPr>
      </p:pic>
      <p:sp>
        <p:nvSpPr>
          <p:cNvPr id="10" name="Shape 3"/>
          <p:cNvSpPr/>
          <p:nvPr/>
        </p:nvSpPr>
        <p:spPr>
          <a:xfrm>
            <a:off x="658368" y="4251960"/>
            <a:ext cx="3429000" cy="1417320"/>
          </a:xfrm>
          <a:prstGeom prst="rect">
            <a:avLst/>
          </a:prstGeom>
          <a:solidFill>
            <a:srgbClr val="FFFFFF">
              <a:alpha val="96000"/>
            </a:srgbClr>
          </a:solidFill>
          <a:ln w="8890">
            <a:solidFill>
              <a:srgbClr val="E1D4C6"/>
            </a:solidFill>
            <a:prstDash val="solid"/>
          </a:ln>
        </p:spPr>
      </p:sp>
      <p:sp>
        <p:nvSpPr>
          <p:cNvPr id="11" name="Shape 4"/>
          <p:cNvSpPr/>
          <p:nvPr/>
        </p:nvSpPr>
        <p:spPr>
          <a:xfrm>
            <a:off x="658368" y="4251960"/>
            <a:ext cx="50292" cy="1417320"/>
          </a:xfrm>
          <a:prstGeom prst="rect">
            <a:avLst/>
          </a:prstGeom>
          <a:solidFill>
            <a:srgbClr val="C7A37D"/>
          </a:solidFill>
          <a:ln w="12700">
            <a:solidFill>
              <a:srgbClr val="C7A37D"/>
            </a:solidFill>
            <a:prstDash val="solid"/>
          </a:ln>
        </p:spPr>
      </p:sp>
      <p:sp>
        <p:nvSpPr>
          <p:cNvPr id="12" name="Text 5"/>
          <p:cNvSpPr/>
          <p:nvPr/>
        </p:nvSpPr>
        <p:spPr>
          <a:xfrm>
            <a:off x="859536" y="4416552"/>
            <a:ext cx="30449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14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Lifestyle + real life</a:t>
            </a:r>
            <a:endParaRPr lang="en-US" sz="1600" dirty="0"/>
          </a:p>
        </p:txBody>
      </p:sp>
      <p:sp>
        <p:nvSpPr>
          <p:cNvPr id="13" name="Text 6"/>
          <p:cNvSpPr/>
          <p:nvPr/>
        </p:nvSpPr>
        <p:spPr>
          <a:xfrm>
            <a:off x="859536" y="4782312"/>
            <a:ext cx="3044952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6D68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Over-50 life, personal style, everyday confidence and honest recommendations.</a:t>
            </a:r>
            <a:endParaRPr lang="en-US" sz="1020" dirty="0"/>
          </a:p>
        </p:txBody>
      </p:sp>
      <p:sp>
        <p:nvSpPr>
          <p:cNvPr id="14" name="Shape 7"/>
          <p:cNvSpPr/>
          <p:nvPr/>
        </p:nvSpPr>
        <p:spPr>
          <a:xfrm>
            <a:off x="4389120" y="4251960"/>
            <a:ext cx="3429000" cy="1417320"/>
          </a:xfrm>
          <a:prstGeom prst="rect">
            <a:avLst/>
          </a:prstGeom>
          <a:solidFill>
            <a:srgbClr val="FFFFFF">
              <a:alpha val="96000"/>
            </a:srgbClr>
          </a:solidFill>
          <a:ln w="8890">
            <a:solidFill>
              <a:srgbClr val="E1D4C6"/>
            </a:solidFill>
            <a:prstDash val="solid"/>
          </a:ln>
        </p:spPr>
      </p:sp>
      <p:sp>
        <p:nvSpPr>
          <p:cNvPr id="15" name="Shape 8"/>
          <p:cNvSpPr/>
          <p:nvPr/>
        </p:nvSpPr>
        <p:spPr>
          <a:xfrm>
            <a:off x="4389120" y="4251960"/>
            <a:ext cx="50292" cy="1417320"/>
          </a:xfrm>
          <a:prstGeom prst="rect">
            <a:avLst/>
          </a:prstGeom>
          <a:solidFill>
            <a:srgbClr val="C7A37D"/>
          </a:solidFill>
          <a:ln w="12700">
            <a:solidFill>
              <a:srgbClr val="C7A37D"/>
            </a:solidFill>
            <a:prstDash val="solid"/>
          </a:ln>
        </p:spPr>
      </p:sp>
      <p:sp>
        <p:nvSpPr>
          <p:cNvPr id="16" name="Text 9"/>
          <p:cNvSpPr/>
          <p:nvPr/>
        </p:nvSpPr>
        <p:spPr>
          <a:xfrm>
            <a:off x="4590288" y="4416552"/>
            <a:ext cx="30449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14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Home + interiors</a:t>
            </a:r>
            <a:endParaRPr lang="en-US" sz="1600" dirty="0"/>
          </a:p>
        </p:txBody>
      </p:sp>
      <p:sp>
        <p:nvSpPr>
          <p:cNvPr id="17" name="Text 10"/>
          <p:cNvSpPr/>
          <p:nvPr/>
        </p:nvSpPr>
        <p:spPr>
          <a:xfrm>
            <a:off x="4590288" y="4782312"/>
            <a:ext cx="3044952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6D68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Scandi-industrial updates, practical finds, garden projects and renovations.</a:t>
            </a:r>
            <a:endParaRPr lang="en-US" sz="1020" dirty="0"/>
          </a:p>
        </p:txBody>
      </p:sp>
      <p:sp>
        <p:nvSpPr>
          <p:cNvPr id="18" name="Shape 11"/>
          <p:cNvSpPr/>
          <p:nvPr/>
        </p:nvSpPr>
        <p:spPr>
          <a:xfrm>
            <a:off x="8119872" y="4251960"/>
            <a:ext cx="3429000" cy="1417320"/>
          </a:xfrm>
          <a:prstGeom prst="rect">
            <a:avLst/>
          </a:prstGeom>
          <a:solidFill>
            <a:srgbClr val="FFFFFF">
              <a:alpha val="96000"/>
            </a:srgbClr>
          </a:solidFill>
          <a:ln w="8890">
            <a:solidFill>
              <a:srgbClr val="E1D4C6"/>
            </a:solidFill>
            <a:prstDash val="solid"/>
          </a:ln>
        </p:spPr>
      </p:sp>
      <p:sp>
        <p:nvSpPr>
          <p:cNvPr id="19" name="Shape 12"/>
          <p:cNvSpPr/>
          <p:nvPr/>
        </p:nvSpPr>
        <p:spPr>
          <a:xfrm>
            <a:off x="8119872" y="4251960"/>
            <a:ext cx="50292" cy="1417320"/>
          </a:xfrm>
          <a:prstGeom prst="rect">
            <a:avLst/>
          </a:prstGeom>
          <a:solidFill>
            <a:srgbClr val="C7A37D"/>
          </a:solidFill>
          <a:ln w="12700">
            <a:solidFill>
              <a:srgbClr val="C7A37D"/>
            </a:solidFill>
            <a:prstDash val="solid"/>
          </a:ln>
        </p:spPr>
      </p:sp>
      <p:sp>
        <p:nvSpPr>
          <p:cNvPr id="20" name="Text 13"/>
          <p:cNvSpPr/>
          <p:nvPr/>
        </p:nvSpPr>
        <p:spPr>
          <a:xfrm>
            <a:off x="8321040" y="4416552"/>
            <a:ext cx="30449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14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Food, theatre + days out</a:t>
            </a:r>
            <a:endParaRPr lang="en-US" sz="1600" dirty="0"/>
          </a:p>
        </p:txBody>
      </p:sp>
      <p:sp>
        <p:nvSpPr>
          <p:cNvPr id="21" name="Text 14"/>
          <p:cNvSpPr/>
          <p:nvPr/>
        </p:nvSpPr>
        <p:spPr>
          <a:xfrm>
            <a:off x="8321040" y="4782312"/>
            <a:ext cx="3044952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6D68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Restaurants, cultural events, press nights, attractions and coastal experiences.</a:t>
            </a:r>
            <a:endParaRPr lang="en-US" sz="10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73952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76584A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20" kern="0" dirty="0">
                <a:solidFill>
                  <a:srgbClr val="7658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COLLABORATIONS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640080" y="841248"/>
            <a:ext cx="6126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714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Ways we can work together.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658368" y="1572768"/>
            <a:ext cx="6583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D68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Flexible deliverables can be built around one-off campaigns, launches, experiences or longer-term partnerships.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58368" y="2377440"/>
            <a:ext cx="3429000" cy="1298448"/>
          </a:xfrm>
          <a:prstGeom prst="rect">
            <a:avLst/>
          </a:prstGeom>
          <a:solidFill>
            <a:srgbClr val="FFFFFF">
              <a:alpha val="96000"/>
            </a:srgbClr>
          </a:solidFill>
          <a:ln w="8890">
            <a:solidFill>
              <a:srgbClr val="E1D4C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58368" y="2377440"/>
            <a:ext cx="50292" cy="1298448"/>
          </a:xfrm>
          <a:prstGeom prst="rect">
            <a:avLst/>
          </a:prstGeom>
          <a:solidFill>
            <a:srgbClr val="C7A37D"/>
          </a:solidFill>
          <a:ln w="12700">
            <a:solidFill>
              <a:srgbClr val="C7A37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9536" y="2542032"/>
            <a:ext cx="30449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14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Social content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59536" y="2907792"/>
            <a:ext cx="30449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6D68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Instagram Reels, Stories, feed posts, carousels, talking-to-camera content and voiceovers.</a:t>
            </a:r>
            <a:endParaRPr lang="en-US" sz="1020" dirty="0"/>
          </a:p>
        </p:txBody>
      </p:sp>
      <p:sp>
        <p:nvSpPr>
          <p:cNvPr id="9" name="Shape 7"/>
          <p:cNvSpPr/>
          <p:nvPr/>
        </p:nvSpPr>
        <p:spPr>
          <a:xfrm>
            <a:off x="4389120" y="2377440"/>
            <a:ext cx="3429000" cy="1298448"/>
          </a:xfrm>
          <a:prstGeom prst="rect">
            <a:avLst/>
          </a:prstGeom>
          <a:solidFill>
            <a:srgbClr val="FFFFFF">
              <a:alpha val="96000"/>
            </a:srgbClr>
          </a:solidFill>
          <a:ln w="8890">
            <a:solidFill>
              <a:srgbClr val="E1D4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89120" y="2377440"/>
            <a:ext cx="50292" cy="1298448"/>
          </a:xfrm>
          <a:prstGeom prst="rect">
            <a:avLst/>
          </a:prstGeom>
          <a:solidFill>
            <a:srgbClr val="C7A37D"/>
          </a:solidFill>
          <a:ln w="12700">
            <a:solidFill>
              <a:srgbClr val="C7A37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90288" y="2542032"/>
            <a:ext cx="30449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14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Editorial + events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90288" y="2907792"/>
            <a:ext cx="30449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6D68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Blog features, venue reviews, theatre and event coverage, hosted experiences and press trips.</a:t>
            </a:r>
            <a:endParaRPr lang="en-US" sz="1020" dirty="0"/>
          </a:p>
        </p:txBody>
      </p:sp>
      <p:sp>
        <p:nvSpPr>
          <p:cNvPr id="13" name="Shape 11"/>
          <p:cNvSpPr/>
          <p:nvPr/>
        </p:nvSpPr>
        <p:spPr>
          <a:xfrm>
            <a:off x="658368" y="3977640"/>
            <a:ext cx="3429000" cy="1298448"/>
          </a:xfrm>
          <a:prstGeom prst="rect">
            <a:avLst/>
          </a:prstGeom>
          <a:solidFill>
            <a:srgbClr val="FFFFFF">
              <a:alpha val="96000"/>
            </a:srgbClr>
          </a:solidFill>
          <a:ln w="8890">
            <a:solidFill>
              <a:srgbClr val="E1D4C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58368" y="3977640"/>
            <a:ext cx="50292" cy="1298448"/>
          </a:xfrm>
          <a:prstGeom prst="rect">
            <a:avLst/>
          </a:prstGeom>
          <a:solidFill>
            <a:srgbClr val="C7A37D"/>
          </a:solidFill>
          <a:ln w="12700">
            <a:solidFill>
              <a:srgbClr val="C7A37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59536" y="4142232"/>
            <a:ext cx="30449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14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UGC + brand assets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59536" y="4507992"/>
            <a:ext cx="30449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6D68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Short-form video, product demos, testimonials and lifestyle photography for use on brand channels.</a:t>
            </a:r>
            <a:endParaRPr lang="en-US" sz="1020" dirty="0"/>
          </a:p>
        </p:txBody>
      </p:sp>
      <p:sp>
        <p:nvSpPr>
          <p:cNvPr id="17" name="Shape 15"/>
          <p:cNvSpPr/>
          <p:nvPr/>
        </p:nvSpPr>
        <p:spPr>
          <a:xfrm>
            <a:off x="4389120" y="3977640"/>
            <a:ext cx="3429000" cy="1298448"/>
          </a:xfrm>
          <a:prstGeom prst="rect">
            <a:avLst/>
          </a:prstGeom>
          <a:solidFill>
            <a:srgbClr val="FFFFFF">
              <a:alpha val="96000"/>
            </a:srgbClr>
          </a:solidFill>
          <a:ln w="8890">
            <a:solidFill>
              <a:srgbClr val="E1D4C6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389120" y="3977640"/>
            <a:ext cx="50292" cy="1298448"/>
          </a:xfrm>
          <a:prstGeom prst="rect">
            <a:avLst/>
          </a:prstGeom>
          <a:solidFill>
            <a:srgbClr val="C7A37D"/>
          </a:solidFill>
          <a:ln w="12700">
            <a:solidFill>
              <a:srgbClr val="C7A37D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90288" y="4142232"/>
            <a:ext cx="30449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14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Campaign support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590288" y="4507992"/>
            <a:ext cx="30449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6D68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Social media insight, content planning and a creator perspective that understands the wider campaign.</a:t>
            </a:r>
            <a:endParaRPr lang="en-US" sz="1020" dirty="0"/>
          </a:p>
        </p:txBody>
      </p:sp>
      <p:pic>
        <p:nvPicPr>
          <p:cNvPr id="21" name="Image 0" descr="/mnt/data/media_pack_assets/IMG_0264_1000x1300_0.55_0.35.jpg">    </p:cNvPr>
          <p:cNvPicPr>
            <a:picLocks noChangeAspect="1"/>
          </p:cNvPicPr>
          <p:nvPr/>
        </p:nvPicPr>
        <p:blipFill>
          <a:blip r:embed="rId1"/>
          <a:srcRect l="0" r="0" t="20569" b="20569"/>
          <a:stretch/>
        </p:blipFill>
        <p:spPr>
          <a:xfrm>
            <a:off x="8394192" y="667512"/>
            <a:ext cx="3154680" cy="2414016"/>
          </a:xfrm>
          <a:prstGeom prst="rect">
            <a:avLst/>
          </a:prstGeom>
        </p:spPr>
      </p:pic>
      <p:pic>
        <p:nvPicPr>
          <p:cNvPr id="22" name="Image 1" descr="/mnt/data/media_pack_assets/E4BD6BBA-DA3C-47A0-B905-F817EB1D6B25_1200x900_0.5_0.48.jpg">    </p:cNvPr>
          <p:cNvPicPr>
            <a:picLocks noChangeAspect="1"/>
          </p:cNvPicPr>
          <p:nvPr/>
        </p:nvPicPr>
        <p:blipFill>
          <a:blip r:embed="rId2"/>
          <a:srcRect l="21617" r="21617" t="0" b="0"/>
          <a:stretch/>
        </p:blipFill>
        <p:spPr>
          <a:xfrm>
            <a:off x="8394192" y="3255264"/>
            <a:ext cx="1508760" cy="1993392"/>
          </a:xfrm>
          <a:prstGeom prst="rect">
            <a:avLst/>
          </a:prstGeom>
        </p:spPr>
      </p:pic>
      <p:pic>
        <p:nvPicPr>
          <p:cNvPr id="23" name="Image 2" descr="/mnt/data/media_pack_assets/IMG_5717_1200x900_0.45_0.55.jpg">    </p:cNvPr>
          <p:cNvPicPr>
            <a:picLocks noChangeAspect="1"/>
          </p:cNvPicPr>
          <p:nvPr/>
        </p:nvPicPr>
        <p:blipFill>
          <a:blip r:embed="rId3"/>
          <a:srcRect l="21617" r="21617" t="0" b="0"/>
          <a:stretch/>
        </p:blipFill>
        <p:spPr>
          <a:xfrm>
            <a:off x="10040112" y="3255264"/>
            <a:ext cx="1508760" cy="1993392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8394192" y="544068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20" b="1" dirty="0">
                <a:solidFill>
                  <a:srgbClr val="1714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live events to lifestyle experiences.</a:t>
            </a:r>
            <a:endParaRPr lang="en-US" sz="15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73952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76584A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714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media_pack_assets/2A2931B2-E3D7-4E49-B55C-22F8A334BCEB_1200x900_0.5_0.45.jpg">    </p:cNvPr>
          <p:cNvPicPr>
            <a:picLocks noChangeAspect="1"/>
          </p:cNvPicPr>
          <p:nvPr/>
        </p:nvPicPr>
        <p:blipFill>
          <a:blip r:embed="rId1"/>
          <a:srcRect l="22439" r="22439" t="0" b="0"/>
          <a:stretch/>
        </p:blipFill>
        <p:spPr>
          <a:xfrm>
            <a:off x="7498080" y="0"/>
            <a:ext cx="4690872" cy="638251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498080" y="0"/>
            <a:ext cx="4690872" cy="6382512"/>
          </a:xfrm>
          <a:prstGeom prst="rect">
            <a:avLst/>
          </a:prstGeom>
          <a:solidFill>
            <a:srgbClr val="171411">
              <a:alpha val="45000"/>
            </a:srgbClr>
          </a:solidFill>
          <a:ln w="12700">
            <a:solidFill>
              <a:srgbClr val="171411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94944" y="658368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20" kern="0" dirty="0">
                <a:solidFill>
                  <a:srgbClr val="D9B99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LET'S WORK TOGETHER</a:t>
            </a:r>
            <a:endParaRPr lang="en-US" sz="950" dirty="0"/>
          </a:p>
        </p:txBody>
      </p:sp>
      <p:sp>
        <p:nvSpPr>
          <p:cNvPr id="5" name="Text 2"/>
          <p:cNvSpPr/>
          <p:nvPr/>
        </p:nvSpPr>
        <p:spPr>
          <a:xfrm>
            <a:off x="694944" y="1234440"/>
            <a:ext cx="6172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Tell me what you're planning.</a:t>
            </a:r>
            <a:endParaRPr lang="en-US" sz="3700" dirty="0"/>
          </a:p>
        </p:txBody>
      </p:sp>
      <p:sp>
        <p:nvSpPr>
          <p:cNvPr id="6" name="Text 3"/>
          <p:cNvSpPr/>
          <p:nvPr/>
        </p:nvSpPr>
        <p:spPr>
          <a:xfrm>
            <a:off x="713232" y="2816352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EAE4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Partnerships are tailored to the campaign. Rates and packages are available on request.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713232" y="4041648"/>
            <a:ext cx="2103120" cy="0"/>
          </a:xfrm>
          <a:prstGeom prst="line">
            <a:avLst/>
          </a:prstGeom>
          <a:noFill/>
          <a:ln w="25400">
            <a:solidFill>
              <a:srgbClr val="D9B99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4407408"/>
            <a:ext cx="4389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@realtanyalouise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713232" y="4892040"/>
            <a:ext cx="4389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tanyalouise.net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713232" y="5559552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9B99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Nottingham  •  Lincolnshire Coast  •  UK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0" y="6364224"/>
            <a:ext cx="12188952" cy="493776"/>
          </a:xfrm>
          <a:prstGeom prst="rect">
            <a:avLst/>
          </a:prstGeom>
          <a:solidFill>
            <a:srgbClr val="171411"/>
          </a:solidFill>
          <a:ln w="12700">
            <a:solidFill>
              <a:srgbClr val="171411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73952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76584A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Tanya Louise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Tanya Louise Media Pack 2026</dc:title>
  <dc:subject>Tanya Louise Media Pack</dc:subject>
  <dc:creator>OpenAI</dc:creator>
  <cp:lastModifiedBy>OpenAI</cp:lastModifiedBy>
  <cp:revision>1</cp:revision>
  <dcterms:created xsi:type="dcterms:W3CDTF">2026-08-10T15:11:41Z</dcterms:created>
  <dcterms:modified xsi:type="dcterms:W3CDTF">2026-08-10T15:11:41Z</dcterms:modified>
</cp:coreProperties>
</file>